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2" r:id="rId3"/>
    <p:sldId id="273" r:id="rId4"/>
    <p:sldId id="257" r:id="rId5"/>
    <p:sldId id="259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1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/>
  </p:normalViewPr>
  <p:slideViewPr>
    <p:cSldViewPr>
      <p:cViewPr varScale="1">
        <p:scale>
          <a:sx n="50" d="100"/>
          <a:sy n="50" d="100"/>
        </p:scale>
        <p:origin x="-12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A49F3D-DEE0-4948-83D3-B27ED67738D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2E34AD-7B1C-41A9-A10C-1262D4BED7C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96998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Включения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Включения цитоплазмы (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inclusiones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cytoplasmicae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) — необязательные компоненты клетки, возникающие и исчезающие в зависимости от метаболического состояния клеток.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000372"/>
            <a:ext cx="8740593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00834"/>
          </a:xfrm>
        </p:spPr>
        <p:txBody>
          <a:bodyPr/>
          <a:lstStyle/>
          <a:p>
            <a:endParaRPr lang="ru-RU" sz="2400" b="1" i="1" dirty="0" smtClean="0">
              <a:solidFill>
                <a:srgbClr val="003300"/>
              </a:solidFill>
            </a:endParaRPr>
          </a:p>
          <a:p>
            <a:r>
              <a:rPr lang="ru-RU" sz="2400" b="1" i="1" dirty="0" smtClean="0">
                <a:solidFill>
                  <a:srgbClr val="003300"/>
                </a:solidFill>
              </a:rPr>
              <a:t>Зеленые </a:t>
            </a:r>
            <a:r>
              <a:rPr lang="ru-RU" sz="2400" b="1" i="1" dirty="0" smtClean="0">
                <a:solidFill>
                  <a:srgbClr val="003300"/>
                </a:solidFill>
              </a:rPr>
              <a:t>хлоропласты</a:t>
            </a:r>
            <a:r>
              <a:rPr lang="ru-RU" dirty="0" smtClean="0">
                <a:solidFill>
                  <a:srgbClr val="003300"/>
                </a:solidFill>
              </a:rPr>
              <a:t> –</a:t>
            </a:r>
            <a:r>
              <a:rPr lang="ru-RU" sz="2000" dirty="0" smtClean="0">
                <a:solidFill>
                  <a:srgbClr val="003300"/>
                </a:solidFill>
              </a:rPr>
              <a:t> это органеллы фотосинтеза, относительно крупные структуры (5-10 мкм. в длину при диаметре 2-4 мкм.) овальной или дисковидной формы и имеют зеленый цвет, обусловленный присутствием фотосинтезирующим пигмента хлорофилла. Существует несколько видов хлорофилла.</a:t>
            </a:r>
          </a:p>
          <a:p>
            <a:r>
              <a:rPr lang="ru-RU" sz="2000" dirty="0" smtClean="0">
                <a:solidFill>
                  <a:srgbClr val="003300"/>
                </a:solidFill>
              </a:rPr>
              <a:t> Наиболее распространен</a:t>
            </a:r>
            <a:r>
              <a:rPr lang="ru-RU" sz="2000" i="1" dirty="0" smtClean="0">
                <a:solidFill>
                  <a:srgbClr val="003300"/>
                </a:solidFill>
              </a:rPr>
              <a:t> хлорофилл а</a:t>
            </a:r>
            <a:r>
              <a:rPr lang="ru-RU" sz="2000" dirty="0" smtClean="0">
                <a:solidFill>
                  <a:srgbClr val="003300"/>
                </a:solidFill>
              </a:rPr>
              <a:t> (найден у всех зеленых растений и </a:t>
            </a:r>
            <a:r>
              <a:rPr lang="ru-RU" sz="2000" dirty="0" err="1" smtClean="0">
                <a:solidFill>
                  <a:srgbClr val="003300"/>
                </a:solidFill>
              </a:rPr>
              <a:t>цианобактерий</a:t>
            </a:r>
            <a:r>
              <a:rPr lang="ru-RU" sz="2000" dirty="0" smtClean="0">
                <a:solidFill>
                  <a:srgbClr val="003300"/>
                </a:solidFill>
              </a:rPr>
              <a:t>) имеет голубовато-зеленый цвет. </a:t>
            </a:r>
            <a:r>
              <a:rPr lang="ru-RU" sz="2000" i="1" dirty="0" smtClean="0">
                <a:solidFill>
                  <a:srgbClr val="003300"/>
                </a:solidFill>
              </a:rPr>
              <a:t>Хлорофилл б </a:t>
            </a:r>
            <a:r>
              <a:rPr lang="ru-RU" sz="2000" dirty="0" smtClean="0">
                <a:solidFill>
                  <a:srgbClr val="003300"/>
                </a:solidFill>
              </a:rPr>
              <a:t>– желтовато-зеленый.</a:t>
            </a:r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nadine-o-5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496"/>
            <a:ext cx="3381399" cy="2536049"/>
          </a:xfrm>
          <a:prstGeom prst="rect">
            <a:avLst/>
          </a:prstGeom>
        </p:spPr>
      </p:pic>
      <p:pic>
        <p:nvPicPr>
          <p:cNvPr id="5" name="Рисунок 4" descr="i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429000"/>
            <a:ext cx="4804044" cy="2976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335238" cy="3383236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400" b="1" i="1" dirty="0">
                <a:solidFill>
                  <a:srgbClr val="660066"/>
                </a:solidFill>
              </a:rPr>
              <a:t>	</a:t>
            </a:r>
            <a:r>
              <a:rPr lang="ru-RU" sz="2400" b="1" i="1" dirty="0" smtClean="0">
                <a:solidFill>
                  <a:srgbClr val="660066"/>
                </a:solidFill>
              </a:rPr>
              <a:t>	</a:t>
            </a:r>
            <a:r>
              <a:rPr lang="ru-RU" sz="2400" b="1" i="1" dirty="0" smtClean="0">
                <a:solidFill>
                  <a:srgbClr val="660066"/>
                </a:solidFill>
              </a:rPr>
              <a:t>Лейкопласты</a:t>
            </a:r>
            <a:r>
              <a:rPr lang="ru-RU" sz="2400" dirty="0" smtClean="0">
                <a:solidFill>
                  <a:srgbClr val="660066"/>
                </a:solidFill>
              </a:rPr>
              <a:t> – бесцветные округлые пластиды, в которых обычно накапливаются запасные питательные вещества, в основном крахмал. </a:t>
            </a:r>
          </a:p>
          <a:p>
            <a:pPr lvl="1" algn="ctr"/>
            <a:r>
              <a:rPr lang="ru-RU" sz="2000" dirty="0" smtClean="0">
                <a:solidFill>
                  <a:srgbClr val="660066"/>
                </a:solidFill>
              </a:rPr>
              <a:t>В одном лейкопласте могут накапливаться разные вещества. Запасной белок может откладываться форме кристаллов или аморфных включений, масла – в виде </a:t>
            </a:r>
            <a:r>
              <a:rPr lang="ru-RU" sz="2000" dirty="0" err="1" smtClean="0">
                <a:solidFill>
                  <a:srgbClr val="660066"/>
                </a:solidFill>
              </a:rPr>
              <a:t>пластоглобул</a:t>
            </a:r>
            <a:r>
              <a:rPr lang="ru-RU" sz="2000" dirty="0" smtClean="0">
                <a:solidFill>
                  <a:srgbClr val="660066"/>
                </a:solidFill>
              </a:rPr>
              <a:t>. Много амилопластов в клетках клубней картофеля, зерновок ржи, пшеницы и других органах растений где откладываются запасные вещества.</a:t>
            </a:r>
            <a:endParaRPr lang="ru-RU" sz="2000" dirty="0">
              <a:solidFill>
                <a:srgbClr val="660066"/>
              </a:solidFill>
            </a:endParaRPr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500438"/>
            <a:ext cx="5214974" cy="3247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800" b="1" i="1" dirty="0">
                <a:solidFill>
                  <a:srgbClr val="003366"/>
                </a:solidFill>
              </a:rPr>
              <a:t>	</a:t>
            </a:r>
            <a:r>
              <a:rPr lang="ru-RU" sz="1800" b="1" i="1" dirty="0" smtClean="0">
                <a:solidFill>
                  <a:srgbClr val="003366"/>
                </a:solidFill>
              </a:rPr>
              <a:t>Хромопласты</a:t>
            </a:r>
            <a:r>
              <a:rPr lang="ru-RU" sz="1800" dirty="0" smtClean="0">
                <a:solidFill>
                  <a:srgbClr val="003366"/>
                </a:solidFill>
              </a:rPr>
              <a:t> – пластиды оранжево-красного и желтого цвета, образующиеся из лейкопластов и хлоропластов в результате накопления в их строме </a:t>
            </a:r>
            <a:r>
              <a:rPr lang="ru-RU" sz="1800" dirty="0" err="1" smtClean="0">
                <a:solidFill>
                  <a:srgbClr val="003366"/>
                </a:solidFill>
              </a:rPr>
              <a:t>каротиноидов</a:t>
            </a:r>
            <a:r>
              <a:rPr lang="ru-RU" sz="1800" dirty="0" smtClean="0">
                <a:solidFill>
                  <a:srgbClr val="003366"/>
                </a:solidFill>
              </a:rPr>
              <a:t>. Они встречаются в клетках лепестков (лютик, нарцисс, тюльпан, одуванчик), зрелых плодов (томат, тыква, арбуз, апельсин), редко – корнеплодов (морковь, кормовая свекла), а также в осенних листьях.</a:t>
            </a:r>
          </a:p>
          <a:p>
            <a:pPr lvl="1"/>
            <a:r>
              <a:rPr lang="ru-RU" sz="1400" i="1" dirty="0" smtClean="0">
                <a:solidFill>
                  <a:srgbClr val="003366"/>
                </a:solidFill>
              </a:rPr>
              <a:t>Хромопласты</a:t>
            </a:r>
            <a:r>
              <a:rPr lang="ru-RU" sz="1400" dirty="0" smtClean="0">
                <a:solidFill>
                  <a:srgbClr val="003366"/>
                </a:solidFill>
              </a:rPr>
              <a:t> – конечный этап в развитии пластид. По форме накопления </a:t>
            </a:r>
            <a:r>
              <a:rPr lang="ru-RU" sz="1400" dirty="0" err="1" smtClean="0">
                <a:solidFill>
                  <a:srgbClr val="003366"/>
                </a:solidFill>
              </a:rPr>
              <a:t>каротиноидов</a:t>
            </a:r>
            <a:r>
              <a:rPr lang="ru-RU" sz="1400" dirty="0" smtClean="0">
                <a:solidFill>
                  <a:srgbClr val="003366"/>
                </a:solidFill>
              </a:rPr>
              <a:t> различают следующие типы хромопластов: глобулярный пигменты растворены в липидных </a:t>
            </a:r>
            <a:r>
              <a:rPr lang="ru-RU" sz="1400" dirty="0" err="1" smtClean="0">
                <a:solidFill>
                  <a:srgbClr val="003366"/>
                </a:solidFill>
              </a:rPr>
              <a:t>пластоглобулах</a:t>
            </a:r>
            <a:r>
              <a:rPr lang="ru-RU" sz="1400" dirty="0" smtClean="0">
                <a:solidFill>
                  <a:srgbClr val="003366"/>
                </a:solidFill>
              </a:rPr>
              <a:t>; фибриллярный – пигменты накапливаются в белковых нитях; </a:t>
            </a:r>
            <a:r>
              <a:rPr lang="ru-RU" sz="1400" dirty="0" err="1" smtClean="0">
                <a:solidFill>
                  <a:srgbClr val="003366"/>
                </a:solidFill>
              </a:rPr>
              <a:t>кристалический</a:t>
            </a:r>
            <a:r>
              <a:rPr lang="ru-RU" sz="1400" dirty="0" smtClean="0">
                <a:solidFill>
                  <a:srgbClr val="003366"/>
                </a:solidFill>
              </a:rPr>
              <a:t> – пигменты откладываются в виде </a:t>
            </a:r>
            <a:r>
              <a:rPr lang="ru-RU" sz="1400" dirty="0" err="1" smtClean="0">
                <a:solidFill>
                  <a:srgbClr val="003366"/>
                </a:solidFill>
              </a:rPr>
              <a:t>кристалов</a:t>
            </a:r>
            <a:r>
              <a:rPr lang="ru-RU" sz="1400" dirty="0" smtClean="0">
                <a:solidFill>
                  <a:srgbClr val="003366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643182"/>
            <a:ext cx="5286412" cy="3960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9762" cy="6862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8680"/>
            <a:ext cx="8836444" cy="41604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филогенезе первичным исходным типом пластид являются хлоропласты, из которых в связи со специализацией органов произошли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лейко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и хромопласты. В онтогенезе взаимопревращения пластид происходит иными путями. Наиболее часто хлоропласты превращаются в хромопласты при осеннем пожелтении листьев или созревании плодов. В природе этот процесс необратим. Лейкопласты могут превращаться в хлоропласты (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позеленение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верхней части корнеплода моркови, оказавшейся на поверхности почвы) или хромопласты. Хлоропласты могут при помещении растения в темноту превратиться в лейкопласты. Процесс этот обратим.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Включения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4929222"/>
          </a:xfrm>
        </p:spPr>
        <p:txBody>
          <a:bodyPr>
            <a:normAutofit fontScale="85000" lnSpcReduction="20000"/>
          </a:bodyPr>
          <a:lstStyle/>
          <a:p>
            <a:pPr marL="651510" indent="-514350">
              <a:buClr>
                <a:schemeClr val="bg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Экзогенные</a:t>
            </a:r>
          </a:p>
          <a:p>
            <a:pPr marL="651510" indent="-514350">
              <a:buClr>
                <a:schemeClr val="bg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Эндогенные</a:t>
            </a:r>
          </a:p>
          <a:p>
            <a:pPr marL="651510" indent="-514350">
              <a:buClr>
                <a:schemeClr val="bg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Вирусные </a:t>
            </a:r>
          </a:p>
          <a:p>
            <a:pPr marL="651510" indent="-514350">
              <a:buClr>
                <a:schemeClr val="bg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Включения имеют различные размеры и форму и могут обнаруживаться как в цитоплазме, так и в ядре, пользуясь только световым микроскопом, включения трудно отличить от органоидов. С помощью электронного микроскопа можно, однако, убедиться в том, что включения не имеют собственной мембранной оболочки и располагаются непосредственно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гиалоплазме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ядре или матриксе митохондрий и пластид. Природу включений можно установить, используя цитохимические методы.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Попадающие извне вещества могут откладываться в виде экзогенных включений. Включения этого типа часто содержат соли металлов, порошки, пигменты растительного происхождения и другие вещества, которые придают клеткам характерную окраску. Например, серебро, поглощаясь эпидермисом, формирует включения, которые придают коже сероватый оттенок. Избыточное потребление моркови или помидоров может приводить к появлению у кожи желто-красного оттенка из-за накопления в жировых клетках растительного пигмента каротина. При поступлении свинца в организм он откладывается в деснах в виде синей каймы. Большое количество включений обнаруживается в погибших макрофагах легких, которые очищают альвеолы от попавшей туда пыли.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Включения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1.трофические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2. секреты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инкреты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4. пигменты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5. экскреты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и др.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6. специальные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включения (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гемоглобин)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трофические включения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запасные питательные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вещества) важную роль играют жиры и углеводы. Белки как трофические включения используются лишь в редких случаях (в яйцеклетках в виде желточных зерен).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трофических включений</a:t>
            </a:r>
            <a:r>
              <a:rPr lang="ru-RU" dirty="0"/>
              <a:t> (запасных питательных веществ) важную роль играют жиры и углеводы. Белки как трофические включения используются лишь в редких случаях (в яйцеклетках в виде желточных зерен).</a:t>
            </a:r>
          </a:p>
        </p:txBody>
      </p:sp>
      <p:pic>
        <p:nvPicPr>
          <p:cNvPr id="5" name="Рисунок 4" descr="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643182"/>
            <a:ext cx="6912614" cy="3853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1257296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Пигментные включения</a:t>
            </a:r>
            <a:r>
              <a:rPr lang="ru-RU" dirty="0" smtClean="0">
                <a:solidFill>
                  <a:srgbClr val="002060"/>
                </a:solidFill>
              </a:rPr>
              <a:t> придают клеткам и тканям определенную окраску.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142984"/>
            <a:ext cx="7358114" cy="5518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20688"/>
            <a:ext cx="8534182" cy="15938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Секреты и </a:t>
            </a:r>
            <a:r>
              <a:rPr lang="ru-RU" b="1" i="1" dirty="0" err="1" smtClean="0">
                <a:solidFill>
                  <a:srgbClr val="002060"/>
                </a:solidFill>
              </a:rPr>
              <a:t>инкреты</a:t>
            </a:r>
            <a:r>
              <a:rPr lang="ru-RU" dirty="0" smtClean="0">
                <a:solidFill>
                  <a:srgbClr val="002060"/>
                </a:solidFill>
              </a:rPr>
              <a:t> накапливаются в железистых клетках, так как являются специфическими продуктами их функциональной активности.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Экскреты</a:t>
            </a:r>
            <a:r>
              <a:rPr lang="ru-RU" dirty="0" smtClean="0">
                <a:solidFill>
                  <a:srgbClr val="002060"/>
                </a:solidFill>
              </a:rPr>
              <a:t> — конечные продукты жизнедеятельности клетки, подлежащие удалению из нее.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274062"/>
            <a:ext cx="3929090" cy="4583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404664"/>
            <a:ext cx="8072494" cy="60413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+mn-lt"/>
              </a:rPr>
              <a:t>Пластиды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Пластиды – это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двумембранные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органоиды, которые характерны для растительных клеток. Они были открыты А. Левенгуком в 1676 г. У высших растений имеется несколько типов пластид, отличающихся составом пигментов, структурой и функциями - 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хлоропласты, лейкопласты, амилопласты и хромопласты.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Кроме высших растений пластиды обнаружены также у некоторых водорослей и простейших. Количество пластид в клетке может колебаться от нескольких десятков до сотен. В среднем клетка высших растений содержит около 30 пластид. На самом деле все пластиды являются разновидностями одного органоида – хлоропласта.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DD97E9-3313-483B-8AB3-A8969CB01684}"/>
</file>

<file path=customXml/itemProps2.xml><?xml version="1.0" encoding="utf-8"?>
<ds:datastoreItem xmlns:ds="http://schemas.openxmlformats.org/officeDocument/2006/customXml" ds:itemID="{B795584D-F4A0-498B-8854-17FB79897615}"/>
</file>

<file path=customXml/itemProps3.xml><?xml version="1.0" encoding="utf-8"?>
<ds:datastoreItem xmlns:ds="http://schemas.openxmlformats.org/officeDocument/2006/customXml" ds:itemID="{7E72D073-6AB1-460C-8B02-983F33A1D070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351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Включения</vt:lpstr>
      <vt:lpstr>Включения </vt:lpstr>
      <vt:lpstr>Презентация PowerPoint</vt:lpstr>
      <vt:lpstr>Включения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Пластиды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Mарина</dc:creator>
  <cp:lastModifiedBy>kafedra</cp:lastModifiedBy>
  <cp:revision>11</cp:revision>
  <dcterms:created xsi:type="dcterms:W3CDTF">2017-03-14T19:57:06Z</dcterms:created>
  <dcterms:modified xsi:type="dcterms:W3CDTF">2017-04-19T06:49:23Z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